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82" r:id="rId3"/>
    <p:sldId id="269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3" r:id="rId14"/>
    <p:sldId id="292" r:id="rId15"/>
    <p:sldId id="294" r:id="rId16"/>
    <p:sldId id="295" r:id="rId17"/>
    <p:sldId id="296" r:id="rId18"/>
    <p:sldId id="297" r:id="rId19"/>
    <p:sldId id="32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00"/>
    <a:srgbClr val="C8B886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69963-9E71-41FF-AFAE-65E6C402F946}" v="5" dt="2020-09-14T11:01:16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3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Relationship Id="rId3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25/08/2023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8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11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39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#4 : maj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C1E3AC-6729-4AAF-BEA9-675688109E76}"/>
              </a:ext>
            </a:extLst>
          </p:cNvPr>
          <p:cNvSpPr/>
          <p:nvPr/>
        </p:nvSpPr>
        <p:spPr>
          <a:xfrm>
            <a:off x="17157" y="1075121"/>
            <a:ext cx="607884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ObservableCollection&lt;Prof&gt; Profs { 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</a:rPr>
              <a:t>MainWindow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InitializeComponent();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Profs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ObservableCollection&lt;Prof&gt;() {</a:t>
            </a:r>
          </a:p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        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"Marco Guay"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"Noémie Rochette"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"Ridha Louati"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"Gilles Portelance"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"Frédéric Bergeron"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"Mathieu Morissette"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"Marie-Pier Nadeau"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listeProfs.ItemsSource = Profs;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0857E-DA3A-496D-A974-77F33BA75490}"/>
              </a:ext>
            </a:extLst>
          </p:cNvPr>
          <p:cNvSpPr/>
          <p:nvPr/>
        </p:nvSpPr>
        <p:spPr>
          <a:xfrm>
            <a:off x="4358607" y="2652530"/>
            <a:ext cx="88613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BtnSupprimerProf_Click(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Prof unProf = listeProfs.SelectedItem 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Profs.Remove(unProf);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BtnAjouterNouveauProf_Click(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Profs.Add(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Prof(tbNom.Text));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BtnMajProfSelectionne_Click(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400" noProof="1"/>
          </a:p>
        </p:txBody>
      </p:sp>
    </p:spTree>
    <p:extLst>
      <p:ext uri="{BB962C8B-B14F-4D97-AF65-F5344CB8AC3E}">
        <p14:creationId xmlns:p14="http://schemas.microsoft.com/office/powerpoint/2010/main" val="260287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#4: 1</a:t>
            </a:r>
            <a:r>
              <a:rPr lang="fr-CA" sz="5400" b="1" baseline="3000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</a:t>
            </a:r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 tentative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C49E8-BDC7-4435-B644-985F53D65687}"/>
              </a:ext>
            </a:extLst>
          </p:cNvPr>
          <p:cNvSpPr/>
          <p:nvPr/>
        </p:nvSpPr>
        <p:spPr>
          <a:xfrm>
            <a:off x="636588" y="1301445"/>
            <a:ext cx="948812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BtnMajProfSelectionne_Click(</a:t>
            </a:r>
            <a:r>
              <a:rPr lang="fr-CA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Prof unProf = listeProfs.SelectedItem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Prof;</a:t>
            </a:r>
          </a:p>
          <a:p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(unProf != </a:t>
            </a:r>
            <a:r>
              <a:rPr lang="fr-CA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        unProf.NomProf = tbNom.Text;</a:t>
            </a:r>
          </a:p>
          <a:p>
            <a:r>
              <a:rPr lang="fr-CA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dirty="0"/>
          </a:p>
        </p:txBody>
      </p:sp>
      <p:pic>
        <p:nvPicPr>
          <p:cNvPr id="3" name="DemoProfs" descr="DemoProfs">
            <a:hlinkClick r:id="" action="ppaction://media"/>
            <a:extLst>
              <a:ext uri="{FF2B5EF4-FFF2-40B4-BE49-F238E27FC236}">
                <a16:creationId xmlns:a16="http://schemas.microsoft.com/office/drawing/2014/main" id="{1DF7E991-C74C-2D26-91A9-4435219DE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5795" y="3137769"/>
            <a:ext cx="6183161" cy="37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#5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Ajoutez cette classe…">
            <a:extLst>
              <a:ext uri="{FF2B5EF4-FFF2-40B4-BE49-F238E27FC236}">
                <a16:creationId xmlns:a16="http://schemas.microsoft.com/office/drawing/2014/main" id="{8477D81F-ACE9-4325-A9F1-9E0ACC7D61B6}"/>
              </a:ext>
            </a:extLst>
          </p:cNvPr>
          <p:cNvSpPr txBox="1"/>
          <p:nvPr/>
        </p:nvSpPr>
        <p:spPr>
          <a:xfrm rot="647170">
            <a:off x="9602976" y="864338"/>
            <a:ext cx="1194963" cy="102592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lang="fr-CA" sz="2000" noProof="1"/>
              <a:t>Enlever la </a:t>
            </a:r>
          </a:p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lang="fr-CA" sz="2000" noProof="1"/>
              <a:t>surcharge </a:t>
            </a:r>
          </a:p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lang="fr-CA" sz="2000" noProof="1"/>
              <a:t>ToString()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33A72D-D925-4C68-8277-11C75A9724EC}"/>
              </a:ext>
            </a:extLst>
          </p:cNvPr>
          <p:cNvSpPr/>
          <p:nvPr/>
        </p:nvSpPr>
        <p:spPr>
          <a:xfrm>
            <a:off x="3814354" y="856363"/>
            <a:ext cx="83776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</a:rPr>
              <a:t>Prof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: INotifyPropertyChanged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_nomProf;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NomProf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=&gt; _nomProf;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_nomProf = value;</a:t>
            </a:r>
          </a:p>
          <a:p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PropertyChanged?.Invoke(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PropertyChangedEventArgs(</a:t>
            </a:r>
            <a:r>
              <a:rPr lang="en-US" sz="1400" noProof="1">
                <a:solidFill>
                  <a:srgbClr val="A31515"/>
                </a:solidFill>
                <a:latin typeface="Consolas" panose="020B0609020204030204" pitchFamily="49" charset="0"/>
              </a:rPr>
              <a:t>"NomProf"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PropertyChangedEventHandler PropertyChanged;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</a:rPr>
              <a:t>Prof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nom) { NomProf = nom; }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400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77954D-BE93-4D02-B476-8158CAD8E77A}"/>
              </a:ext>
            </a:extLst>
          </p:cNvPr>
          <p:cNvSpPr/>
          <p:nvPr/>
        </p:nvSpPr>
        <p:spPr>
          <a:xfrm>
            <a:off x="165463" y="6362841"/>
            <a:ext cx="6496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 cap="none"/>
            </a:pPr>
            <a:r>
              <a:rPr lang="fr-FR" dirty="0">
                <a:solidFill>
                  <a:srgbClr val="FF6C00"/>
                </a:solidFill>
              </a:rPr>
              <a:t>C'est le binding qui permet la mise à jour de l'item dans la liste.</a:t>
            </a:r>
          </a:p>
        </p:txBody>
      </p:sp>
      <p:sp>
        <p:nvSpPr>
          <p:cNvPr id="8" name="On étudiera les DataTemplate en détail plus tard...">
            <a:extLst>
              <a:ext uri="{FF2B5EF4-FFF2-40B4-BE49-F238E27FC236}">
                <a16:creationId xmlns:a16="http://schemas.microsoft.com/office/drawing/2014/main" id="{E1DAFA39-5809-46DF-B6D9-DD20D72CD136}"/>
              </a:ext>
            </a:extLst>
          </p:cNvPr>
          <p:cNvSpPr txBox="1"/>
          <p:nvPr/>
        </p:nvSpPr>
        <p:spPr>
          <a:xfrm>
            <a:off x="7910808" y="4527802"/>
            <a:ext cx="4002519" cy="7437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3500" tIns="63500" rIns="63500" bIns="63500">
            <a:spAutoFit/>
          </a:bodyPr>
          <a:lstStyle/>
          <a:p>
            <a:pPr lvl="1"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noProof="1"/>
              <a:t>On étudiera les DataTemplate en détail plus tard...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C847E6-6802-4CAA-96B8-F8E89D022F6A}"/>
              </a:ext>
            </a:extLst>
          </p:cNvPr>
          <p:cNvSpPr/>
          <p:nvPr/>
        </p:nvSpPr>
        <p:spPr>
          <a:xfrm>
            <a:off x="278673" y="4117434"/>
            <a:ext cx="81163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ListBox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="listeProfs"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ItemsSource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Path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=Profs}"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="170"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="20,0,20,0"&gt;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ListBox.Resources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DataType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local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Prof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Path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=NomProf}"/&gt;</a:t>
            </a:r>
            <a:endParaRPr lang="en-US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ListBox.Resources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ListBox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6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35140" y="1513069"/>
            <a:ext cx="5258248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Invocation de méthodes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6931214" y="5107169"/>
            <a:ext cx="4002318" cy="657778"/>
          </a:xfrm>
          <a:prstGeom prst="rect">
            <a:avLst/>
          </a:prstGeom>
          <a:noFill/>
        </p:spPr>
        <p:txBody>
          <a:bodyPr>
            <a:normAutofit fontScale="92500"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à partir du XAML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ACB25D2-9A17-4B19-8CEA-7901051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22" r="14119" b="35614"/>
          <a:stretch>
            <a:fillRect/>
          </a:stretch>
        </p:blipFill>
        <p:spPr>
          <a:xfrm>
            <a:off x="378359" y="1379384"/>
            <a:ext cx="6080453" cy="5478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cubicBezTo>
                  <a:pt x="3250" y="1"/>
                  <a:pt x="1744" y="15"/>
                  <a:pt x="1728" y="43"/>
                </a:cubicBezTo>
                <a:cubicBezTo>
                  <a:pt x="1715" y="66"/>
                  <a:pt x="1641" y="86"/>
                  <a:pt x="1564" y="86"/>
                </a:cubicBezTo>
                <a:cubicBezTo>
                  <a:pt x="1063" y="88"/>
                  <a:pt x="508" y="470"/>
                  <a:pt x="279" y="972"/>
                </a:cubicBezTo>
                <a:cubicBezTo>
                  <a:pt x="53" y="1468"/>
                  <a:pt x="58" y="1293"/>
                  <a:pt x="85" y="6671"/>
                </a:cubicBezTo>
                <a:cubicBezTo>
                  <a:pt x="98" y="9374"/>
                  <a:pt x="118" y="11769"/>
                  <a:pt x="128" y="11994"/>
                </a:cubicBezTo>
                <a:cubicBezTo>
                  <a:pt x="145" y="12387"/>
                  <a:pt x="111" y="15142"/>
                  <a:pt x="29" y="19930"/>
                </a:cubicBezTo>
                <a:cubicBezTo>
                  <a:pt x="22" y="20306"/>
                  <a:pt x="9" y="21049"/>
                  <a:pt x="0" y="21600"/>
                </a:cubicBezTo>
                <a:lnTo>
                  <a:pt x="21600" y="21600"/>
                </a:lnTo>
                <a:cubicBezTo>
                  <a:pt x="21597" y="21274"/>
                  <a:pt x="21594" y="20820"/>
                  <a:pt x="21591" y="20544"/>
                </a:cubicBezTo>
                <a:cubicBezTo>
                  <a:pt x="21570" y="18622"/>
                  <a:pt x="21553" y="13595"/>
                  <a:pt x="21554" y="9373"/>
                </a:cubicBezTo>
                <a:cubicBezTo>
                  <a:pt x="21555" y="4065"/>
                  <a:pt x="21544" y="1635"/>
                  <a:pt x="21515" y="1495"/>
                </a:cubicBezTo>
                <a:cubicBezTo>
                  <a:pt x="21415" y="996"/>
                  <a:pt x="21091" y="510"/>
                  <a:pt x="20722" y="301"/>
                </a:cubicBezTo>
                <a:cubicBezTo>
                  <a:pt x="20326" y="76"/>
                  <a:pt x="20588" y="85"/>
                  <a:pt x="14221" y="85"/>
                </a:cubicBezTo>
                <a:cubicBezTo>
                  <a:pt x="10325" y="85"/>
                  <a:pt x="8308" y="71"/>
                  <a:pt x="8293" y="43"/>
                </a:cubicBezTo>
                <a:cubicBezTo>
                  <a:pt x="8277" y="15"/>
                  <a:pt x="6770" y="1"/>
                  <a:pt x="5214" y="0"/>
                </a:cubicBezTo>
                <a:lnTo>
                  <a:pt x="4806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941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Invoquer une méthode sans paramètre</a:t>
            </a:r>
            <a:endParaRPr sz="48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Nouvelle solution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VStudio: </a:t>
            </a:r>
            <a:r>
              <a:rPr lang="fr-FR" b="1" noProof="1">
                <a:solidFill>
                  <a:srgbClr val="6B95B4"/>
                </a:solidFill>
                <a:latin typeface="Helvetica Neue"/>
              </a:rPr>
              <a:t>DemoMethodes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 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(projet WPF)</a:t>
            </a: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Nouveau projet Affaires:</a:t>
            </a:r>
          </a:p>
          <a:p>
            <a:pPr lvl="1"/>
            <a:r>
              <a:rPr lang="fr-FR" sz="2800" b="1" dirty="0">
                <a:solidFill>
                  <a:srgbClr val="FF6C00"/>
                </a:solidFill>
                <a:latin typeface="Helvetica Neue"/>
              </a:rPr>
              <a:t>Classe </a:t>
            </a:r>
            <a:r>
              <a:rPr lang="fr-FR" sz="2800" b="1" noProof="1">
                <a:solidFill>
                  <a:srgbClr val="6B95B4"/>
                </a:solidFill>
                <a:latin typeface="Helvetica Neue"/>
              </a:rPr>
              <a:t>Calculateur.cs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Projet UI, ajouter la référence à Affaires</a:t>
            </a:r>
          </a:p>
          <a:p>
            <a:pPr lvl="1"/>
            <a:r>
              <a:rPr lang="fr-FR" b="1" dirty="0">
                <a:solidFill>
                  <a:srgbClr val="FF6C00"/>
                </a:solidFill>
                <a:latin typeface="Helvetica Neue"/>
              </a:rPr>
              <a:t>Ajouter le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namespace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(XAML)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75AB13-6830-4532-89E8-74497B58D977}"/>
              </a:ext>
            </a:extLst>
          </p:cNvPr>
          <p:cNvSpPr/>
          <p:nvPr/>
        </p:nvSpPr>
        <p:spPr>
          <a:xfrm>
            <a:off x="6096000" y="1841838"/>
            <a:ext cx="5544344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2B91AF"/>
                </a:solidFill>
                <a:latin typeface="Consolas" panose="020B0609020204030204" pitchFamily="49" charset="0"/>
              </a:rPr>
              <a:t>Calculateur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calculerPI()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3.14159;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2400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A1CDD-8ADB-4CD6-A13B-183A3248C9D9}"/>
              </a:ext>
            </a:extLst>
          </p:cNvPr>
          <p:cNvSpPr/>
          <p:nvPr/>
        </p:nvSpPr>
        <p:spPr>
          <a:xfrm>
            <a:off x="409303" y="5591913"/>
            <a:ext cx="11373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xmlns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local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="clr-namespace:DemoMethodes_UI"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xmlns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metier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="clr-namespace:DemoMethodes_Affaires;assembly=DemoMethodes_Affaires"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mc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Ignorable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="d"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Title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="MainWindow"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="450"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Width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="800"&gt;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1678178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Invoquer une méthode sans paramètre (suite)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Déclarons une ressource à même XAML: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Et la maquette XAML invoquant la méthode: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259014-E85D-4FAE-8EDB-91EA352CA0B3}"/>
              </a:ext>
            </a:extLst>
          </p:cNvPr>
          <p:cNvSpPr/>
          <p:nvPr/>
        </p:nvSpPr>
        <p:spPr>
          <a:xfrm>
            <a:off x="2107475" y="1609359"/>
            <a:ext cx="898289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Window.Resources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="refCalcPI"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ObjectType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metier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Calculateur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}"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MethodName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="calculerPI"/&gt;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Window.Resources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DECC2-EC38-45E5-A320-7A021682BC73}"/>
              </a:ext>
            </a:extLst>
          </p:cNvPr>
          <p:cNvSpPr/>
          <p:nvPr/>
        </p:nvSpPr>
        <p:spPr>
          <a:xfrm>
            <a:off x="462417" y="4371478"/>
            <a:ext cx="1155541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refCalcPI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Mode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=OneWay}"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6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Calculateur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cs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(ajouter)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Débutons la déclaration pour cette méthode en XML: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7BFF9-1A24-4AE2-9037-EB40D82B58CC}"/>
              </a:ext>
            </a:extLst>
          </p:cNvPr>
          <p:cNvSpPr/>
          <p:nvPr/>
        </p:nvSpPr>
        <p:spPr>
          <a:xfrm>
            <a:off x="1532707" y="1703478"/>
            <a:ext cx="902208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calculerCarre(</a:t>
            </a:r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valeur)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Math.Pow(valeur, 2);</a:t>
            </a:r>
          </a:p>
          <a:p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noProof="1">
                <a:solidFill>
                  <a:srgbClr val="008000"/>
                </a:solidFill>
                <a:latin typeface="Consolas" panose="020B0609020204030204" pitchFamily="49" charset="0"/>
              </a:rPr>
              <a:t>// ou simplement: return valeur * valeur;</a:t>
            </a:r>
            <a:endParaRPr lang="fr-FR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C050C-9478-4923-B5E4-E10B9EB78FAC}"/>
              </a:ext>
            </a:extLst>
          </p:cNvPr>
          <p:cNvSpPr/>
          <p:nvPr/>
        </p:nvSpPr>
        <p:spPr>
          <a:xfrm>
            <a:off x="636588" y="4081250"/>
            <a:ext cx="98679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="refCalcCarre"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ObjectType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metier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Calculateur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}"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MethodName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="calculerCarre"&gt;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ObjectDataProvider.MethodParameters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ObjectDataProvider.MethodParameters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/>
          </a:p>
        </p:txBody>
      </p:sp>
    </p:spTree>
    <p:extLst>
      <p:ext uri="{BB962C8B-B14F-4D97-AF65-F5344CB8AC3E}">
        <p14:creationId xmlns:p14="http://schemas.microsoft.com/office/powerpoint/2010/main" val="289725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Le paramètre à fournir est de type "</a:t>
            </a:r>
            <a:r>
              <a:rPr lang="fr-FR" b="1" dirty="0">
                <a:solidFill>
                  <a:srgbClr val="002060"/>
                </a:solidFill>
                <a:latin typeface="Helvetica Neue"/>
              </a:rPr>
              <a:t>double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",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les déclarations doivent être des </a:t>
            </a:r>
            <a:r>
              <a:rPr lang="fr-FR" b="1" dirty="0">
                <a:solidFill>
                  <a:srgbClr val="002060"/>
                </a:solidFill>
                <a:latin typeface="Helvetica Neue"/>
              </a:rPr>
              <a:t>objets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On va déclarer un </a:t>
            </a:r>
            <a:r>
              <a:rPr lang="fr-FR" sz="2400" b="1" noProof="1">
                <a:solidFill>
                  <a:srgbClr val="FF6C00"/>
                </a:solidFill>
                <a:latin typeface="Helvetica Neue"/>
              </a:rPr>
              <a:t>System.Double </a:t>
            </a: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mais avant, ajoutons le </a:t>
            </a:r>
            <a:r>
              <a:rPr lang="fr-FR" sz="2400" b="1" noProof="1">
                <a:solidFill>
                  <a:srgbClr val="FF6C00"/>
                </a:solidFill>
                <a:latin typeface="Helvetica Neue"/>
              </a:rPr>
              <a:t>namespace</a:t>
            </a: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 requis.</a:t>
            </a: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Complétons le paramètre manquant en fournissant une valeur par défaut.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CF1069-A4E9-4C85-8DAF-69F863E3494B}"/>
              </a:ext>
            </a:extLst>
          </p:cNvPr>
          <p:cNvSpPr/>
          <p:nvPr/>
        </p:nvSpPr>
        <p:spPr>
          <a:xfrm>
            <a:off x="1654629" y="3116522"/>
            <a:ext cx="8882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sys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="clr-namespace:System;assembly=mscorlib"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3BD42-0D9C-4E77-BF29-6304A9EEBB6A}"/>
              </a:ext>
            </a:extLst>
          </p:cNvPr>
          <p:cNvSpPr/>
          <p:nvPr/>
        </p:nvSpPr>
        <p:spPr>
          <a:xfrm>
            <a:off x="1251857" y="4487771"/>
            <a:ext cx="96882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32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&lt;ObjectDataProvider.MethodParameters&gt;</a:t>
            </a:r>
          </a:p>
          <a:p>
            <a:r>
              <a:rPr lang="fr-FR" sz="3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sys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Double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fr-FR" sz="3200" noProof="1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sys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Double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FR" sz="32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32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&lt;/ObjectDataProvider.MethodParameters&gt;</a:t>
            </a:r>
            <a:endParaRPr lang="fr-CA" sz="3200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2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 (suite-2)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Utilisons un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TextBox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pour afficher ce paramètre: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Il reste l'appel de la méthode à faire: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F71-95CF-4814-94D6-7CFAA147ACBD}"/>
              </a:ext>
            </a:extLst>
          </p:cNvPr>
          <p:cNvSpPr/>
          <p:nvPr/>
        </p:nvSpPr>
        <p:spPr>
          <a:xfrm>
            <a:off x="1196050" y="1672954"/>
            <a:ext cx="7959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refCalcCarre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Path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=MethodParameters[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],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Mode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=OneWay,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BindsDirectlyToSource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=True}"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57862-E296-4CFA-B1A1-5F5D6D6A0BDA}"/>
              </a:ext>
            </a:extLst>
          </p:cNvPr>
          <p:cNvSpPr/>
          <p:nvPr/>
        </p:nvSpPr>
        <p:spPr>
          <a:xfrm>
            <a:off x="1196050" y="3707719"/>
            <a:ext cx="1052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refCalcCarre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Mode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=OneWay}"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="36"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Foreground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FontWeight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="Bold"/&gt;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469B2F-6D4B-49F0-8EBD-00131F9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70944"/>
            <a:ext cx="3059575" cy="19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321273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11 sept 2023: C05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14 sept 2023: C06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18 sept 2023: C07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21 sept 2023: C08</a:t>
            </a:r>
          </a:p>
        </p:txBody>
      </p:sp>
    </p:spTree>
    <p:extLst>
      <p:ext uri="{BB962C8B-B14F-4D97-AF65-F5344CB8AC3E}">
        <p14:creationId xmlns:p14="http://schemas.microsoft.com/office/powerpoint/2010/main" val="123212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Liaison de données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Gestion des collections</a:t>
            </a:r>
          </a:p>
        </p:txBody>
      </p:sp>
      <p:grpSp>
        <p:nvGrpSpPr>
          <p:cNvPr id="4" name="Image">
            <a:extLst>
              <a:ext uri="{FF2B5EF4-FFF2-40B4-BE49-F238E27FC236}">
                <a16:creationId xmlns:a16="http://schemas.microsoft.com/office/drawing/2014/main" id="{34EF0C99-FF32-49E0-85C5-07AA0AB1FCF5}"/>
              </a:ext>
            </a:extLst>
          </p:cNvPr>
          <p:cNvGrpSpPr/>
          <p:nvPr/>
        </p:nvGrpSpPr>
        <p:grpSpPr>
          <a:xfrm>
            <a:off x="3814355" y="370590"/>
            <a:ext cx="3579222" cy="4832008"/>
            <a:chOff x="0" y="0"/>
            <a:chExt cx="6864139" cy="8093825"/>
          </a:xfrm>
        </p:grpSpPr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CA07544A-9697-49C3-947B-797F8EE8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900" y="139700"/>
              <a:ext cx="6432339" cy="75350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913A7D4-445A-48C8-BC80-EADD1856494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6864140" cy="809382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2685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Nouveau projet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Créez une solution Visual Studio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avec un projet WPF.</a:t>
            </a: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Interface de base: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A7D39-4525-4039-BAA7-CA6AE7B0DD95}"/>
              </a:ext>
            </a:extLst>
          </p:cNvPr>
          <p:cNvSpPr/>
          <p:nvPr/>
        </p:nvSpPr>
        <p:spPr>
          <a:xfrm>
            <a:off x="583905" y="2599236"/>
            <a:ext cx="11024189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Title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="Démo binding collections"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SizeToContent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="Height"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Width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="400"&gt;</a:t>
            </a:r>
            <a:endParaRPr lang="en-US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="panneau"&gt;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FR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="Profs d'informatique:"</a:t>
            </a:r>
            <a:r>
              <a:rPr lang="fr-FR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="18"/&gt;</a:t>
            </a:r>
            <a:endParaRPr lang="fr-FR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ListBox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="listeProfs"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="170"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="20,0,20,0"/&gt;</a:t>
            </a:r>
            <a:endParaRPr lang="en-US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fr-FR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="btnSupprimerProf"</a:t>
            </a:r>
            <a:r>
              <a:rPr lang="fr-FR" noProof="1">
                <a:solidFill>
                  <a:srgbClr val="FF0000"/>
                </a:solidFill>
                <a:latin typeface="Consolas" panose="020B0609020204030204" pitchFamily="49" charset="0"/>
              </a:rPr>
              <a:t> Content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="Supprimer le prof sélectionné"</a:t>
            </a:r>
            <a:r>
              <a:rPr lang="fr-FR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="BtnSupprimerProf_Click"/&gt;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DockPanel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="0,15"&gt;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="Nouveau prof =&gt; "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DockPanel.Dock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="Left"/&gt;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="btnAjouterNouveauProf"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="BtnAjouterNouveauProf_Click"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DockPanel.Dock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="Right"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="5,0,0,0"&gt;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Ajouter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="tbNom"/&gt;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DockPanel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noProof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74F279-DB95-4A3D-86C8-48A7E15A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17" y="158331"/>
            <a:ext cx="3369877" cy="23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Binding sur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ItemsSource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La source de données sera liée à une propriété de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MainWindow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Côté du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code-behind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:</a:t>
            </a: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définir les deux méthodes pour les événements Click (laisser l'implémentation vide).</a:t>
            </a: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nouvelle collection de chaînes</a:t>
            </a: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initialisation des noms dans le constructeur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611E0-5AFD-4D97-B844-E11F963D3F80}"/>
              </a:ext>
            </a:extLst>
          </p:cNvPr>
          <p:cNvSpPr/>
          <p:nvPr/>
        </p:nvSpPr>
        <p:spPr>
          <a:xfrm>
            <a:off x="636588" y="2011068"/>
            <a:ext cx="68623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ListBox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="listeProfs"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ItemsSource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Path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=Profs}"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="140"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="20,0,20,0"/&gt;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108804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en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#1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006400" y="1136650"/>
            <a:ext cx="5477388" cy="149897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Manque l'ajout du contexte qui servira au binding de la liste... (deux possibilités):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4CBE8-C73B-4C67-ADDF-120ED31AC931}"/>
              </a:ext>
            </a:extLst>
          </p:cNvPr>
          <p:cNvSpPr/>
          <p:nvPr/>
        </p:nvSpPr>
        <p:spPr>
          <a:xfrm>
            <a:off x="636588" y="1136650"/>
            <a:ext cx="5136683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&gt; Profs {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</a:rPr>
              <a:t>MainWindow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InitializeComponent();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Profs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&gt;() 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"Marco Guay"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"Noémie Rochette"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"Ridha Louati"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"Gilles Portelance"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"Frédéric Bergeron"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"Mathieu Morissette"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"Marie-Pier Nadeau"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67ACD-2C07-4127-BFAB-21E9C19AABC7}"/>
              </a:ext>
            </a:extLst>
          </p:cNvPr>
          <p:cNvSpPr/>
          <p:nvPr/>
        </p:nvSpPr>
        <p:spPr>
          <a:xfrm>
            <a:off x="6795247" y="26356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panneau.DataContext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CA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808CD-07BC-44B6-A144-0C1343D62FBC}"/>
              </a:ext>
            </a:extLst>
          </p:cNvPr>
          <p:cNvSpPr/>
          <p:nvPr/>
        </p:nvSpPr>
        <p:spPr>
          <a:xfrm>
            <a:off x="6795247" y="3429000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this.DataContext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408899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Ajout</a:t>
            </a:r>
            <a:r>
              <a:rPr lang="en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et suppression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Que se passe-t-il?  Pourquoi la liste ne se met-elle pas à jour?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AC420-AC23-4E5B-ADCF-23DAB7A57B5E}"/>
              </a:ext>
            </a:extLst>
          </p:cNvPr>
          <p:cNvSpPr/>
          <p:nvPr/>
        </p:nvSpPr>
        <p:spPr>
          <a:xfrm>
            <a:off x="1214846" y="2009899"/>
            <a:ext cx="9762308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BtnSupprimerProf_Click(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nomProf = listeProfs.SelectedItem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(nomProf !=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CA" noProof="1">
                <a:solidFill>
                  <a:srgbClr val="008000"/>
                </a:solidFill>
                <a:latin typeface="Consolas" panose="020B0609020204030204" pitchFamily="49" charset="0"/>
              </a:rPr>
              <a:t>// non-requis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Profs.Remove(nomProf);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BtnAjouterNouveauProf_Click(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sender, RoutedEventArgs e)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Profs.Add(tbNom.Text);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213541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#2 : ObservableCollection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endParaRPr lang="fr-FR" dirty="0">
              <a:solidFill>
                <a:srgbClr val="FF6C00"/>
              </a:solidFill>
            </a:endParaRPr>
          </a:p>
          <a:p>
            <a:pPr marL="457200" lvl="1" indent="0">
              <a:buNone/>
              <a:defRPr cap="none"/>
            </a:pPr>
            <a:r>
              <a:rPr lang="fr-FR" dirty="0">
                <a:solidFill>
                  <a:srgbClr val="FF6C00"/>
                </a:solidFill>
              </a:rPr>
              <a:t>Espace de nom: </a:t>
            </a:r>
            <a:r>
              <a:rPr lang="fr-FR" noProof="1">
                <a:solidFill>
                  <a:srgbClr val="AE9400"/>
                </a:solidFill>
              </a:rPr>
              <a:t>System.Collections.ObjectModel</a:t>
            </a:r>
            <a:r>
              <a:rPr lang="fr-FR" noProof="1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03B6E8-A625-4DB3-9FAA-CA0A27FD7479}"/>
              </a:ext>
            </a:extLst>
          </p:cNvPr>
          <p:cNvSpPr/>
          <p:nvPr/>
        </p:nvSpPr>
        <p:spPr>
          <a:xfrm>
            <a:off x="2420983" y="1443841"/>
            <a:ext cx="7350034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ObservableCollection&lt;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&gt; Profs {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</a:rPr>
              <a:t>MainWindow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InitializeComponent();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Profs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ObservableCollection&lt;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&gt;() 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"Marco Guay"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"Noémie Rochette"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"Ridha Louati"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"Gilles Portelance"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"Frédéric Bergeron"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"Mathieu Morissette"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"Marie-Pier Nadeau"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panneau.DataContext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343923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#3 :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ItemsSource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L'exemple donné jusqu'à présent permet de comprendre la liaison de données avec des propriétés définies sur le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MainWindow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En fait, il est beaucoup plus simple de lier directement dans le code le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ItemsSource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via la propriété de la fenêtre.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A1639D-E41A-4E74-A36B-5244897A03F0}"/>
              </a:ext>
            </a:extLst>
          </p:cNvPr>
          <p:cNvSpPr/>
          <p:nvPr/>
        </p:nvSpPr>
        <p:spPr>
          <a:xfrm>
            <a:off x="636588" y="3741561"/>
            <a:ext cx="79596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ListBox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="listeProfs"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="140"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="20,0,20,0"/&gt;</a:t>
            </a:r>
            <a:endParaRPr lang="en-US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E3549-BF4D-4F43-A21C-37164C6E6974}"/>
              </a:ext>
            </a:extLst>
          </p:cNvPr>
          <p:cNvSpPr/>
          <p:nvPr/>
        </p:nvSpPr>
        <p:spPr>
          <a:xfrm>
            <a:off x="3918856" y="4508879"/>
            <a:ext cx="626146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         "Marie-Pier Nadeau"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8000"/>
                </a:solidFill>
                <a:latin typeface="Consolas" panose="020B0609020204030204" pitchFamily="49" charset="0"/>
              </a:rPr>
              <a:t>// panneau.DataContext = this;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listeProfs.ItemsSource = Profs;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6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B79B45-334F-4D87-A021-A475DB446C32}"/>
              </a:ext>
            </a:extLst>
          </p:cNvPr>
          <p:cNvSpPr/>
          <p:nvPr/>
        </p:nvSpPr>
        <p:spPr>
          <a:xfrm>
            <a:off x="636588" y="3035112"/>
            <a:ext cx="8592208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</a:rPr>
              <a:t>Prof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: INotifyPropertyChanged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_nomProf;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NomProf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=&gt; _nomProf;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fr-CA" sz="12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_nomProf = value;</a:t>
            </a:r>
          </a:p>
          <a:p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PropertyChanged?.Invoke(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PropertyChangedEventArgs(</a:t>
            </a:r>
            <a:r>
              <a:rPr lang="en-US" sz="1200" noProof="1">
                <a:solidFill>
                  <a:srgbClr val="A31515"/>
                </a:solidFill>
                <a:latin typeface="Consolas" panose="020B0609020204030204" pitchFamily="49" charset="0"/>
              </a:rPr>
              <a:t>"NomProf"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PropertyChangedEventHandler PropertyChanged;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</a:rPr>
              <a:t>Prof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 nom) { NomProf = nom; }</a:t>
            </a:r>
          </a:p>
          <a:p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ToString() { </a:t>
            </a:r>
            <a:r>
              <a:rPr lang="en-US" sz="1200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noProof="1">
                <a:solidFill>
                  <a:srgbClr val="000000"/>
                </a:solidFill>
                <a:latin typeface="Consolas" panose="020B0609020204030204" pitchFamily="49" charset="0"/>
              </a:rPr>
              <a:t> _nomProf; }</a:t>
            </a: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200" noProof="1"/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#4 : maj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Ajoutez cette classe…">
            <a:extLst>
              <a:ext uri="{FF2B5EF4-FFF2-40B4-BE49-F238E27FC236}">
                <a16:creationId xmlns:a16="http://schemas.microsoft.com/office/drawing/2014/main" id="{E8932A0D-511C-4B34-AA28-47C6C2034784}"/>
              </a:ext>
            </a:extLst>
          </p:cNvPr>
          <p:cNvSpPr txBox="1"/>
          <p:nvPr/>
        </p:nvSpPr>
        <p:spPr>
          <a:xfrm rot="647170">
            <a:off x="9614364" y="4249787"/>
            <a:ext cx="2189753" cy="7181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sz="2000" noProof="1"/>
              <a:t>Ajoutez cette classe</a:t>
            </a:r>
          </a:p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sz="2000" noProof="1"/>
              <a:t>dans le projet 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D6B6AB-4CFD-414B-B71F-86646901580B}"/>
              </a:ext>
            </a:extLst>
          </p:cNvPr>
          <p:cNvSpPr/>
          <p:nvPr/>
        </p:nvSpPr>
        <p:spPr>
          <a:xfrm>
            <a:off x="636588" y="990889"/>
            <a:ext cx="9771018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DockPanel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="0,15"&gt;</a:t>
            </a:r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="Nouveau prof =&gt; "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DockPanel.Dock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="Left"/&gt;</a:t>
            </a:r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="btnAjouterNouveauProf"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="BtnAjouterNouveauProf_Click"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400" noProof="1">
                <a:solidFill>
                  <a:srgbClr val="FF0000"/>
                </a:solidFill>
                <a:latin typeface="Consolas" panose="020B0609020204030204" pitchFamily="49" charset="0"/>
              </a:rPr>
              <a:t> DockPanel.Dock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="Right"</a:t>
            </a:r>
            <a:r>
              <a:rPr lang="en-US" sz="1400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="5,0,0,0"&gt;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Ajouter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n-US" sz="1400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="btnMajProfSelectionne"</a:t>
            </a:r>
            <a:r>
              <a:rPr lang="en-US" sz="1400" noProof="1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en-US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="BtnMajProfSelectionne_Click"</a:t>
            </a:r>
            <a:r>
              <a:rPr lang="en-US" sz="1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DockPanel.Dock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="Right"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="5,0,0,0"&gt;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Maj (sel)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fr-CA" sz="1400" noProof="1">
                <a:solidFill>
                  <a:srgbClr val="FF0000"/>
                </a:solidFill>
                <a:latin typeface="Consolas" panose="020B0609020204030204" pitchFamily="49" charset="0"/>
              </a:rPr>
              <a:t> Name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="tbNom"/&gt;</a:t>
            </a:r>
            <a:endParaRPr lang="fr-CA" sz="1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</a:rPr>
              <a:t>DockPanel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noProof="1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C361B1-7B9D-471C-9ED7-111B7F50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80" y="80114"/>
            <a:ext cx="5093661" cy="831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645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D1082F-7174-4FF5-B3FB-B2F484AB96D4}"/>
</file>

<file path=customXml/itemProps2.xml><?xml version="1.0" encoding="utf-8"?>
<ds:datastoreItem xmlns:ds="http://schemas.openxmlformats.org/officeDocument/2006/customXml" ds:itemID="{B15458BE-CA12-4743-BA6F-54BAA99B81DB}"/>
</file>

<file path=customXml/itemProps3.xml><?xml version="1.0" encoding="utf-8"?>
<ds:datastoreItem xmlns:ds="http://schemas.openxmlformats.org/officeDocument/2006/customXml" ds:itemID="{121115CF-9F4E-472E-829A-CE1353021697}"/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1625</Words>
  <Application>Microsoft Macintosh PowerPoint</Application>
  <PresentationFormat>Grand écran</PresentationFormat>
  <Paragraphs>306</Paragraphs>
  <Slides>19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Helvetica Neue</vt:lpstr>
      <vt:lpstr>SignPainter-HouseScript Semibold</vt:lpstr>
      <vt:lpstr>Office Theme</vt:lpstr>
      <vt:lpstr>Présentation PowerPoint</vt:lpstr>
      <vt:lpstr>Liaison de données</vt:lpstr>
      <vt:lpstr>Nouveau projet</vt:lpstr>
      <vt:lpstr>Binding sur ItemsSource</vt:lpstr>
      <vt:lpstr>Version #1</vt:lpstr>
      <vt:lpstr>Ajout et suppression</vt:lpstr>
      <vt:lpstr>Version #2 : ObservableCollection</vt:lpstr>
      <vt:lpstr>Version #3 : ItemsSource</vt:lpstr>
      <vt:lpstr>Version #4 : maj</vt:lpstr>
      <vt:lpstr>Version #4 : maj (suite)</vt:lpstr>
      <vt:lpstr>Version #4: 1re tentative</vt:lpstr>
      <vt:lpstr>Version #5</vt:lpstr>
      <vt:lpstr>Invocation de méthodes</vt:lpstr>
      <vt:lpstr>Invoquer une méthode sans paramètre</vt:lpstr>
      <vt:lpstr>Invoquer une méthode sans paramètre (suite)</vt:lpstr>
      <vt:lpstr>Méthode paramétrée</vt:lpstr>
      <vt:lpstr>Méthode paramétrée (suite)</vt:lpstr>
      <vt:lpstr>Méthode paramétrée (suite-2)</vt:lpstr>
      <vt:lpstr>Horaire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14</cp:revision>
  <dcterms:created xsi:type="dcterms:W3CDTF">2020-09-14T10:59:35Z</dcterms:created>
  <dcterms:modified xsi:type="dcterms:W3CDTF">2023-08-25T17:41:10Z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